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25"/>
  </p:notesMasterIdLst>
  <p:sldIdLst>
    <p:sldId id="257" r:id="rId2"/>
    <p:sldId id="391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87" r:id="rId20"/>
    <p:sldId id="388" r:id="rId21"/>
    <p:sldId id="274" r:id="rId22"/>
    <p:sldId id="389" r:id="rId23"/>
    <p:sldId id="390" r:id="rId24"/>
  </p:sldIdLst>
  <p:sldSz cx="9144000" cy="6858000" type="screen4x3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2400" b="0" i="0" u="none" baseline="0">
        <a:solidFill>
          <a:schemeClr val="dk1"/>
        </a:solidFill>
        <a:latin typeface="Times New Roman" pitchFamily="18" charset="0"/>
        <a:sym typeface="Times New Roman" pitchFamily="18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634" autoAdjust="0"/>
    <p:restoredTop sz="99291" autoAdjust="0"/>
  </p:normalViewPr>
  <p:slideViewPr>
    <p:cSldViewPr>
      <p:cViewPr varScale="1">
        <p:scale>
          <a:sx n="73" d="100"/>
          <a:sy n="73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7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1048971" name="Footer Placeholder 1048970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8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81" name="Footer Placeholder 1048980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7" name="Footer Placeholder 1048966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5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582" name="Footer Placeholder 1048581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77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78" name="Footer Placeholder 1048977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5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5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56" name="Footer Placeholder 1048955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58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59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6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62" name="Footer Placeholder 1048961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64" name="Footer Placeholder 1048963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8" name="Footer Placeholder 1048967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84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48985" name="Footer Placeholder 1048984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104897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974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75" name="Footer Placeholder 1048974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72200" cy="1447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578" name="Footer Placeholder 1048577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685800" y="609600"/>
            <a:ext cx="13081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9" name="Straight Connector 1048578"/>
          <p:cNvSpPr/>
          <p:nvPr/>
        </p:nvSpPr>
        <p:spPr>
          <a:xfrm>
            <a:off x="685800" y="2057400"/>
            <a:ext cx="7772400" cy="0"/>
          </a:xfrm>
          <a:prstGeom prst="line">
            <a:avLst/>
          </a:prstGeom>
          <a:noFill/>
          <a:ln w="19050" cap="flat" cmpd="sng">
            <a:solidFill>
              <a:srgbClr val="006699">
                <a:alpha val="100000"/>
              </a:srgbClr>
            </a:solidFill>
            <a:prstDash val="solid"/>
            <a:round/>
          </a:ln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3200" b="0" i="0" u="none" baseline="0">
          <a:solidFill>
            <a:srgbClr val="006699"/>
          </a:solidFill>
          <a:latin typeface="Arial" pitchFamily="34" charset="0"/>
          <a:sym typeface="Times New Roman" pitchFamily="18" charset="0"/>
        </a:defRPr>
      </a:lvl1pPr>
    </p:titleStyle>
    <p:bodyStyle>
      <a:lvl1pPr marL="342900" indent="-3429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00"/>
        </a:buClr>
        <a:buSzPct val="100000"/>
        <a:buFont typeface="Wingdings" pitchFamily="2" charset="2"/>
        <a:buChar char="§"/>
        <a:defRPr sz="2400" b="0" i="0" u="none" baseline="0">
          <a:solidFill>
            <a:schemeClr val="dk1"/>
          </a:solidFill>
          <a:latin typeface="Arial" pitchFamily="34" charset="0"/>
          <a:sym typeface="Times New Roman" pitchFamily="18" charset="0"/>
        </a:defRPr>
      </a:lvl1pPr>
      <a:lvl2pPr marL="742950" indent="-28575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6699"/>
        </a:buClr>
        <a:buSzPct val="100000"/>
        <a:buFont typeface="Wingdings" pitchFamily="2" charset="2"/>
        <a:buChar char="§"/>
        <a:defRPr sz="2400" b="0" i="0" u="none" baseline="0">
          <a:solidFill>
            <a:schemeClr val="dk1"/>
          </a:solidFill>
          <a:latin typeface="Arial" pitchFamily="34" charset="0"/>
          <a:sym typeface="Times New Roman" pitchFamily="18" charset="0"/>
        </a:defRPr>
      </a:lvl2pPr>
      <a:lvl3pPr marL="11430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9966"/>
        </a:buClr>
        <a:buSzPct val="100000"/>
        <a:buFont typeface="Wingdings" pitchFamily="2" charset="2"/>
        <a:buChar char="§"/>
        <a:defRPr sz="2400" b="0" i="0" u="none" baseline="0">
          <a:solidFill>
            <a:schemeClr val="dk1"/>
          </a:solidFill>
          <a:latin typeface="Arial" pitchFamily="34" charset="0"/>
          <a:sym typeface="Times New Roman" pitchFamily="18" charset="0"/>
        </a:defRPr>
      </a:lvl3pPr>
      <a:lvl4pPr marL="16002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 b="0" i="0" u="none" baseline="0">
          <a:solidFill>
            <a:schemeClr val="dk1"/>
          </a:solidFill>
          <a:latin typeface="Arial" pitchFamily="34" charset="0"/>
          <a:sym typeface="Times New Roman" pitchFamily="18" charset="0"/>
        </a:defRPr>
      </a:lvl4pPr>
      <a:lvl5pPr marL="20574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400" b="0" i="0" u="none" baseline="0">
          <a:solidFill>
            <a:schemeClr val="dk1"/>
          </a:solidFill>
          <a:latin typeface="Arial" pitchFamily="34" charset="0"/>
          <a:sym typeface="Times New Roman" pitchFamily="18" charset="0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2400" b="0" i="0" u="none" baseline="0">
          <a:solidFill>
            <a:schemeClr val="dk1"/>
          </a:solidFill>
          <a:latin typeface="Times New Roman" pitchFamily="18" charset="0"/>
          <a:sym typeface="Times New Roman" pitchFamily="18" charset="0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2400" b="0" i="0" u="none" baseline="0">
          <a:solidFill>
            <a:schemeClr val="dk1"/>
          </a:solidFill>
          <a:latin typeface="Times New Roman" pitchFamily="18" charset="0"/>
          <a:sym typeface="Times New Roman" pitchFamily="18" charset="0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2400" b="0" i="0" u="none" baseline="0">
          <a:solidFill>
            <a:schemeClr val="dk1"/>
          </a:solidFill>
          <a:latin typeface="Times New Roman" pitchFamily="18" charset="0"/>
          <a:sym typeface="Times New Roman" pitchFamily="18" charset="0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2400" b="0" i="0" u="none" baseline="0">
          <a:solidFill>
            <a:schemeClr val="dk1"/>
          </a:solidFill>
          <a:latin typeface="Times New Roman" pitchFamily="18" charset="0"/>
          <a:sym typeface="Times New Roman" pitchFamily="18" charset="0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2400" b="0" i="0" u="none" baseline="0">
          <a:solidFill>
            <a:schemeClr val="dk1"/>
          </a:solidFill>
          <a:latin typeface="Times New Roman" pitchFamily="18" charset="0"/>
          <a:sym typeface="Times New Roman" pitchFamily="18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olytechnic.com/mechanical/learning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olytechnic.com/contact-u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Chapter 4</a:t>
            </a:r>
          </a:p>
        </p:txBody>
      </p:sp>
      <p:sp>
        <p:nvSpPr>
          <p:cNvPr id="1048601" name="Content Placeholder 104860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4400"/>
              <a:t>   Welding </a:t>
            </a:r>
            <a:endParaRPr lang="en-US"/>
          </a:p>
        </p:txBody>
      </p:sp>
      <p:sp>
        <p:nvSpPr>
          <p:cNvPr id="4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371725" y="6215063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Visit for more Learning Resources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613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72200" cy="1447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baseline="0">
                <a:solidFill>
                  <a:srgbClr val="006699"/>
                </a:solidFill>
                <a:latin typeface="Arial" pitchFamily="34" charset="0"/>
                <a:sym typeface="Times New Roman" pitchFamily="18" charset="0"/>
              </a:defRPr>
            </a:lvl1pPr>
          </a:lstStyle>
          <a:p>
            <a:pPr lvl="0">
              <a:spcBef>
                <a:spcPts val="600"/>
              </a:spcBef>
            </a:pPr>
            <a:r>
              <a:rPr lang="en-US"/>
              <a:t>WELDING PROCESSES</a:t>
            </a:r>
          </a:p>
        </p:txBody>
      </p:sp>
      <p:sp>
        <p:nvSpPr>
          <p:cNvPr id="1048615" name="Text Placeholder 1048614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5pPr>
          </a:lstStyle>
          <a:p>
            <a:pPr lvl="0">
              <a:buFont typeface="Arial"/>
              <a:buChar char="•"/>
            </a:pPr>
            <a:r>
              <a:rPr lang="en-US"/>
              <a:t>Advantages.</a:t>
            </a:r>
          </a:p>
          <a:p>
            <a:pPr lvl="0">
              <a:buFont typeface="Arial"/>
              <a:buChar char="•"/>
            </a:pPr>
            <a:r>
              <a:rPr lang="en-US" sz="1600"/>
              <a:t>It is used for all types of joints.</a:t>
            </a:r>
            <a:endParaRPr lang="en-US"/>
          </a:p>
          <a:p>
            <a:pPr lvl="0">
              <a:buFont typeface="Arial"/>
              <a:buChar char="•"/>
            </a:pPr>
            <a:r>
              <a:rPr lang="en-US" sz="1600"/>
              <a:t>Oxyacetylene flame can be easily controlled.</a:t>
            </a:r>
            <a:endParaRPr lang="en-US"/>
          </a:p>
          <a:p>
            <a:pPr lvl="0">
              <a:buFont typeface="Arial"/>
              <a:buChar char="•"/>
            </a:pPr>
            <a:r>
              <a:rPr lang="en-US" sz="1600"/>
              <a:t>Suitable for  thin metal sheets.</a:t>
            </a:r>
            <a:endParaRPr lang="en-US"/>
          </a:p>
          <a:p>
            <a:pPr lvl="0">
              <a:buFont typeface="Arial"/>
              <a:buChar char="•"/>
            </a:pPr>
            <a:r>
              <a:rPr lang="en-US" sz="1600"/>
              <a:t>Equipment is portable &amp; versatile.</a:t>
            </a:r>
            <a:endParaRPr lang="en-US"/>
          </a:p>
          <a:p>
            <a:pPr lvl="0">
              <a:buFont typeface="Arial"/>
              <a:buChar char="•"/>
            </a:pPr>
            <a:r>
              <a:rPr lang="en-US" sz="2400"/>
              <a:t>Limitations.</a:t>
            </a:r>
            <a:endParaRPr lang="en-US"/>
          </a:p>
          <a:p>
            <a:pPr lvl="0">
              <a:buFont typeface="Arial"/>
              <a:buChar char="•"/>
            </a:pPr>
            <a:r>
              <a:rPr lang="en-US" sz="1600"/>
              <a:t>Method is slower.</a:t>
            </a:r>
            <a:endParaRPr lang="en-US"/>
          </a:p>
          <a:p>
            <a:pPr lvl="0">
              <a:buFont typeface="Arial"/>
              <a:buChar char="•"/>
            </a:pPr>
            <a:r>
              <a:rPr lang="en-US" sz="1600"/>
              <a:t>Distortion of workpiece is more. </a:t>
            </a:r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15569" y="3855354"/>
            <a:ext cx="4442630" cy="224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0486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flames</a:t>
            </a:r>
          </a:p>
        </p:txBody>
      </p:sp>
      <p:sp>
        <p:nvSpPr>
          <p:cNvPr id="1048617" name="Content Placeholder 10486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/>
              <a:t>Natural flame.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All gas is burn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gives 100% heat.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Ideal flame used in gas welding.</a:t>
            </a:r>
          </a:p>
          <a:p>
            <a:pPr>
              <a:buFont typeface="Arial"/>
              <a:buChar char="•"/>
            </a:pPr>
            <a:r>
              <a:rPr lang="en-US" sz="2400"/>
              <a:t>Reducing flame.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It consist of inner core intermediate feather and outer flame.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It is also called as carburising flame.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strong reduction in higher zone due to high amount of acetylene .</a:t>
            </a:r>
          </a:p>
          <a:p>
            <a:pPr>
              <a:buFont typeface="Arial"/>
              <a:buChar char="•"/>
            </a:pPr>
            <a:r>
              <a:rPr lang="en-US" sz="2400"/>
              <a:t>Oxidizing flame.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It contain more oxygen than any other flame.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This is used for oxidizing metal like brass,Zink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It is similar to natural flame.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>
              <a:buFont typeface="Arial"/>
              <a:buChar char="•"/>
            </a:pPr>
            <a:endParaRPr lang="en-US" sz="1600"/>
          </a:p>
        </p:txBody>
      </p:sp>
      <p:sp>
        <p:nvSpPr>
          <p:cNvPr id="1048618" name="Footer Placeholder 1048617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839" y="2069522"/>
            <a:ext cx="2121477" cy="40264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 welding</a:t>
            </a:r>
          </a:p>
        </p:txBody>
      </p:sp>
      <p:sp>
        <p:nvSpPr>
          <p:cNvPr id="1048620" name="Content Placeholder 10486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In this process heat generation takes place by an electric arc.</a:t>
            </a:r>
            <a:endParaRPr lang="en-US"/>
          </a:p>
          <a:p>
            <a:r>
              <a:rPr lang="en-US" sz="1600"/>
              <a:t>Both work piece and electrod is connected to different terminals of AC or DC supply.</a:t>
            </a:r>
            <a:endParaRPr lang="en-US"/>
          </a:p>
          <a:p>
            <a:r>
              <a:rPr lang="en-US" sz="1600"/>
              <a:t>small gap bet work piece and electrod arc is generated.</a:t>
            </a:r>
            <a:endParaRPr lang="en-US"/>
          </a:p>
          <a:p>
            <a:r>
              <a:rPr lang="en-US" sz="1600"/>
              <a:t>It produces temp about 3600</a:t>
            </a:r>
            <a:r>
              <a:rPr lang="en-US" altLang="en-US" sz="1600"/>
              <a:t>°c.</a:t>
            </a:r>
            <a:endParaRPr lang="en-US"/>
          </a:p>
          <a:p>
            <a:r>
              <a:rPr lang="en-US" altLang="en-US" sz="1600"/>
              <a:t>It having following types.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altLang="en-US" sz="1600"/>
              <a:t>Carbon Arc welding.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altLang="en-US" sz="1600"/>
              <a:t>Shielded metal arc welding.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Gas shielded arc welding.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Plasma arc welding.</a:t>
            </a:r>
            <a:endParaRPr lang="en-US"/>
          </a:p>
        </p:txBody>
      </p:sp>
      <p:sp>
        <p:nvSpPr>
          <p:cNvPr id="1048621" name="Footer Placeholder 1048620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0486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arc welding</a:t>
            </a:r>
          </a:p>
        </p:txBody>
      </p:sp>
      <p:sp>
        <p:nvSpPr>
          <p:cNvPr id="1048623" name="Content Placeholder 10486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It is new welding process.</a:t>
            </a:r>
            <a:endParaRPr lang="en-US"/>
          </a:p>
          <a:p>
            <a:r>
              <a:rPr lang="en-US" sz="1600"/>
              <a:t>Electric is made of carbon.</a:t>
            </a:r>
            <a:endParaRPr lang="en-US"/>
          </a:p>
          <a:p>
            <a:r>
              <a:rPr lang="en-US" sz="1600"/>
              <a:t>Electrics are soft and not suitable for high temp.</a:t>
            </a:r>
            <a:endParaRPr lang="en-US"/>
          </a:p>
          <a:p>
            <a:r>
              <a:rPr lang="en-US" sz="1600"/>
              <a:t>Electric consumption slowly &amp; requires filler material.</a:t>
            </a:r>
            <a:endParaRPr lang="en-US"/>
          </a:p>
          <a:p>
            <a:r>
              <a:rPr lang="en-US" sz="1600"/>
              <a:t>Arc is generated between electrode and w/p.</a:t>
            </a:r>
            <a:endParaRPr lang="en-US"/>
          </a:p>
          <a:p>
            <a:r>
              <a:rPr lang="en-US" sz="1600"/>
              <a:t>DC supply is used Electrode is negative &amp; w/p is positive.</a:t>
            </a:r>
            <a:endParaRPr lang="en-US"/>
          </a:p>
          <a:p>
            <a:r>
              <a:rPr lang="en-US" sz="1600"/>
              <a:t>It is used for thick material.</a:t>
            </a:r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52900"/>
            <a:ext cx="3060660" cy="26323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0486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Shielded metal arc welding </a:t>
            </a:r>
          </a:p>
        </p:txBody>
      </p:sp>
      <p:sp>
        <p:nvSpPr>
          <p:cNvPr id="1048625" name="Content Placeholder 10486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In this electric arc is used for the welding purpose.</a:t>
            </a:r>
            <a:endParaRPr lang="en-US"/>
          </a:p>
          <a:p>
            <a:r>
              <a:rPr lang="en-US" sz="1600"/>
              <a:t>flux coated electrod is used for the welding.</a:t>
            </a:r>
            <a:endParaRPr lang="en-US"/>
          </a:p>
          <a:p>
            <a:r>
              <a:rPr lang="en-US" sz="1600"/>
              <a:t>flux gives stability to protection to weld metal.</a:t>
            </a:r>
            <a:endParaRPr lang="en-US"/>
          </a:p>
          <a:p>
            <a:r>
              <a:rPr lang="en-US" sz="1600"/>
              <a:t>during welding electrod is melt and serve as filler material.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flux over the electrode is also get melt to form coating over the weld material.</a:t>
            </a:r>
            <a:r>
              <a:rPr lang="en-US" sz="2400"/>
              <a:t>Advantages.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Simple process.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welding equipments are portable and less costly.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Metal and alloy can be welded.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Applicable in any position.</a:t>
            </a:r>
            <a:endParaRPr lang="en-US"/>
          </a:p>
          <a:p>
            <a:pPr>
              <a:buFont typeface="Arial"/>
              <a:buChar char="•"/>
            </a:pPr>
            <a:r>
              <a:rPr lang="en-US" sz="2400"/>
              <a:t>Disadvantages.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Automatic welding is difficult because of short electrod.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Process is slow.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Welding defects are more during replacement of electrod. </a:t>
            </a:r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4217" y="3814761"/>
            <a:ext cx="3087737" cy="198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Tungsten inert gas welding(TIG)</a:t>
            </a:r>
          </a:p>
        </p:txBody>
      </p:sp>
      <p:sp>
        <p:nvSpPr>
          <p:cNvPr id="1048599" name="Content Placeholder 104859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It is also called as gas tungsten arc welding.</a:t>
            </a:r>
            <a:endParaRPr lang="en-US"/>
          </a:p>
          <a:p>
            <a:r>
              <a:rPr lang="en-US" sz="1600"/>
              <a:t>inert gas is act as shield and keep contaminant away from welded metal.</a:t>
            </a:r>
            <a:endParaRPr lang="en-US"/>
          </a:p>
          <a:p>
            <a:r>
              <a:rPr lang="en-US" sz="1600"/>
              <a:t>Electrod does not melt during welding.it is non consumable electrod. </a:t>
            </a:r>
            <a:endParaRPr lang="en-US"/>
          </a:p>
          <a:p>
            <a:r>
              <a:rPr lang="en-US" sz="1600"/>
              <a:t>filler material added separately.</a:t>
            </a:r>
            <a:endParaRPr lang="en-US"/>
          </a:p>
          <a:p>
            <a:r>
              <a:rPr lang="en-US" sz="1600"/>
              <a:t> Inert gas used is argon.</a:t>
            </a:r>
            <a:endParaRPr lang="en-US"/>
          </a:p>
          <a:p>
            <a:r>
              <a:rPr lang="en-US" sz="2000"/>
              <a:t>Advantages.</a:t>
            </a:r>
            <a:endParaRPr lang="en-US"/>
          </a:p>
          <a:p>
            <a:r>
              <a:rPr lang="en-US" sz="1600"/>
              <a:t>Slag free operation due to absence of flux.</a:t>
            </a:r>
            <a:endParaRPr lang="en-US"/>
          </a:p>
          <a:p>
            <a:r>
              <a:rPr lang="en-US" sz="1600"/>
              <a:t>different materials can be welded.</a:t>
            </a:r>
            <a:endParaRPr lang="en-US"/>
          </a:p>
          <a:p>
            <a:r>
              <a:rPr lang="en-US" sz="1600"/>
              <a:t>no cleaning requires.</a:t>
            </a:r>
            <a:endParaRPr lang="en-US"/>
          </a:p>
          <a:p>
            <a:r>
              <a:rPr lang="en-US" sz="2000"/>
              <a:t>Disadvantages.</a:t>
            </a:r>
            <a:endParaRPr lang="en-US"/>
          </a:p>
          <a:p>
            <a:r>
              <a:rPr lang="en-US" sz="1600"/>
              <a:t>Equipment cost is high.</a:t>
            </a:r>
          </a:p>
          <a:p>
            <a:r>
              <a:rPr lang="en-US" sz="1600"/>
              <a:t>slow process.</a:t>
            </a:r>
          </a:p>
          <a:p>
            <a:r>
              <a:rPr lang="en-US" sz="1600"/>
              <a:t>Filler material requires </a:t>
            </a: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2886" y="3429000"/>
            <a:ext cx="4061114" cy="3158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0485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 inert gas welding (MIG)</a:t>
            </a:r>
          </a:p>
        </p:txBody>
      </p:sp>
      <p:sp>
        <p:nvSpPr>
          <p:cNvPr id="1048594" name="Content Placeholder 104859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1600"/>
              <a:t>It is also known as Gas metal arc welding (GMAW).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600"/>
              <a:t>In this process weld joint is produced by heating the metal with electric arc.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600"/>
              <a:t>The filling wire is continuously feed from wire reel at constant rate.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600"/>
              <a:t>wire is feed though the rollers at constant rate.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600"/>
              <a:t>Instead of flux ineart gas is supplied through welding torch.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600"/>
              <a:t>welding torch is connected to cylinder of unwary gas like argon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2000"/>
              <a:t>Advantages.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600"/>
              <a:t>slag inclusion are not occurs.</a:t>
            </a:r>
          </a:p>
          <a:p>
            <a:pPr>
              <a:lnSpc>
                <a:spcPct val="100000"/>
              </a:lnSpc>
            </a:pPr>
            <a:r>
              <a:rPr lang="en-US" sz="1600"/>
              <a:t>Continuous feed makes process faster.</a:t>
            </a:r>
          </a:p>
          <a:p>
            <a:pPr>
              <a:lnSpc>
                <a:spcPct val="100000"/>
              </a:lnSpc>
            </a:pPr>
            <a:r>
              <a:rPr lang="en-US" sz="1600"/>
              <a:t>Less skilled operator is required.</a:t>
            </a:r>
          </a:p>
          <a:p>
            <a:pPr>
              <a:lnSpc>
                <a:spcPct val="100000"/>
              </a:lnSpc>
            </a:pPr>
            <a:r>
              <a:rPr lang="en-US" sz="1600"/>
              <a:t>thick sheets can be welded.</a:t>
            </a:r>
          </a:p>
          <a:p>
            <a:pPr>
              <a:lnSpc>
                <a:spcPct val="100000"/>
              </a:lnSpc>
            </a:pPr>
            <a:r>
              <a:rPr lang="en-US" sz="1600"/>
              <a:t> </a:t>
            </a:r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99474" y="4444819"/>
            <a:ext cx="4344526" cy="241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9" name="Content Placeholder 10485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Disadvantages.</a:t>
            </a:r>
            <a:endParaRPr lang="en-US"/>
          </a:p>
          <a:p>
            <a:r>
              <a:rPr lang="en-US" sz="1600"/>
              <a:t>Process is complicated.</a:t>
            </a:r>
            <a:endParaRPr lang="en-US"/>
          </a:p>
          <a:p>
            <a:r>
              <a:rPr lang="en-US" sz="1600"/>
              <a:t>setup is complicated.</a:t>
            </a:r>
            <a:endParaRPr lang="en-US"/>
          </a:p>
          <a:p>
            <a:r>
              <a:rPr lang="en-US" sz="1600"/>
              <a:t>Initial cost is high..</a:t>
            </a:r>
            <a:endParaRPr lang="en-US"/>
          </a:p>
          <a:p>
            <a:r>
              <a:rPr lang="en-US" sz="2000"/>
              <a:t>Applications.</a:t>
            </a:r>
            <a:endParaRPr lang="en-US"/>
          </a:p>
          <a:p>
            <a:r>
              <a:rPr lang="en-US" sz="1600"/>
              <a:t>For welding of commercial </a:t>
            </a:r>
            <a:endParaRPr lang="en-US"/>
          </a:p>
          <a:p>
            <a:r>
              <a:rPr lang="en-US" sz="1600"/>
              <a:t>metals like Nickel,killed steel.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3810000"/>
            <a:ext cx="4876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3" name="Title 10485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arc welding</a:t>
            </a:r>
          </a:p>
        </p:txBody>
      </p:sp>
      <p:sp>
        <p:nvSpPr>
          <p:cNvPr id="1048584" name="Content Placeholder 10485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Plasma is heated  ionized gas  enable it to conduct electric current.</a:t>
            </a:r>
            <a:endParaRPr lang="en-US" dirty="0"/>
          </a:p>
          <a:p>
            <a:r>
              <a:rPr lang="en-US" sz="1600" dirty="0"/>
              <a:t>Plasma arc is narrow restricted electric arc passes through water cooler orifice.</a:t>
            </a:r>
            <a:endParaRPr lang="en-US" dirty="0"/>
          </a:p>
          <a:p>
            <a:r>
              <a:rPr lang="en-US" sz="1600" dirty="0"/>
              <a:t>It consist of non consumable tungsten </a:t>
            </a:r>
            <a:r>
              <a:rPr lang="en-US" sz="1600" dirty="0" err="1"/>
              <a:t>electrod</a:t>
            </a:r>
            <a:r>
              <a:rPr lang="en-US" sz="1600" dirty="0"/>
              <a:t> and shielding gas like argon.</a:t>
            </a:r>
            <a:endParaRPr lang="en-US" dirty="0"/>
          </a:p>
          <a:p>
            <a:r>
              <a:rPr lang="en-US" sz="1600" dirty="0"/>
              <a:t>Argon gas flows through the orifice to form plasma.</a:t>
            </a:r>
            <a:endParaRPr lang="en-US" dirty="0"/>
          </a:p>
          <a:p>
            <a:r>
              <a:rPr lang="en-US" sz="1600" dirty="0"/>
              <a:t>the temperature of plasma is about 10000</a:t>
            </a:r>
            <a:r>
              <a:rPr lang="en-US" altLang="en-US" sz="1600" dirty="0"/>
              <a:t>°c.</a:t>
            </a:r>
            <a:endParaRPr lang="en-US" dirty="0"/>
          </a:p>
          <a:p>
            <a:r>
              <a:rPr lang="en-US" altLang="en-US" sz="2000" dirty="0"/>
              <a:t>Advantages.</a:t>
            </a:r>
            <a:endParaRPr lang="en-US" dirty="0"/>
          </a:p>
          <a:p>
            <a:r>
              <a:rPr lang="en-US" altLang="en-US" sz="1600" dirty="0"/>
              <a:t>Weld uniform throughout.</a:t>
            </a:r>
            <a:endParaRPr lang="en-US" dirty="0"/>
          </a:p>
          <a:p>
            <a:r>
              <a:rPr lang="en-US" altLang="en-US" sz="1600" dirty="0"/>
              <a:t>greater depth of welding with less distortion.</a:t>
            </a:r>
            <a:endParaRPr lang="en-US" dirty="0"/>
          </a:p>
          <a:p>
            <a:r>
              <a:rPr lang="en-US" altLang="en-US" sz="1600" dirty="0"/>
              <a:t>proper control on heat.</a:t>
            </a:r>
            <a:endParaRPr lang="en-US" dirty="0"/>
          </a:p>
          <a:p>
            <a:r>
              <a:rPr lang="en-US" altLang="en-US" sz="1600" dirty="0"/>
              <a:t>metal disposition rate is high.</a:t>
            </a:r>
            <a:endParaRPr lang="en-US" dirty="0"/>
          </a:p>
          <a:p>
            <a:r>
              <a:rPr lang="en-US" sz="1600" dirty="0"/>
              <a:t> 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Title 104899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Plasma arc welding</a:t>
            </a:r>
          </a:p>
        </p:txBody>
      </p:sp>
      <p:sp>
        <p:nvSpPr>
          <p:cNvPr id="1048993" name="Content Placeholder 10489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Limitations.</a:t>
            </a:r>
            <a:endParaRPr lang="en-US" dirty="0"/>
          </a:p>
          <a:p>
            <a:r>
              <a:rPr lang="en-US" sz="1600" dirty="0"/>
              <a:t>Welding equipments are expensive.</a:t>
            </a:r>
            <a:endParaRPr lang="en-US" dirty="0"/>
          </a:p>
          <a:p>
            <a:r>
              <a:rPr lang="en-US" sz="1600" dirty="0"/>
              <a:t>frequent replacement of nozzle.</a:t>
            </a:r>
            <a:endParaRPr lang="en-US" dirty="0"/>
          </a:p>
          <a:p>
            <a:r>
              <a:rPr lang="en-US" sz="2000" dirty="0"/>
              <a:t>Applications</a:t>
            </a:r>
            <a:endParaRPr lang="en-US" dirty="0"/>
          </a:p>
          <a:p>
            <a:r>
              <a:rPr lang="en-US" sz="1600" dirty="0"/>
              <a:t>Stainless steel welding.</a:t>
            </a:r>
            <a:endParaRPr lang="en-US" dirty="0"/>
          </a:p>
          <a:p>
            <a:r>
              <a:rPr lang="en-US" sz="1600" dirty="0"/>
              <a:t>Nickel alloy in aero plane.</a:t>
            </a:r>
            <a:endParaRPr lang="en-US" dirty="0"/>
          </a:p>
          <a:p>
            <a:r>
              <a:rPr lang="en-US" sz="1600" dirty="0" err="1"/>
              <a:t>Aluminium</a:t>
            </a:r>
            <a:r>
              <a:rPr lang="en-US" sz="1600" dirty="0"/>
              <a:t> or graphite nozzles for rocket</a:t>
            </a:r>
            <a:endParaRPr lang="en-US" dirty="0"/>
          </a:p>
        </p:txBody>
      </p:sp>
      <p:sp>
        <p:nvSpPr>
          <p:cNvPr id="1048994" name="Footer Placeholder 1048993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joining methods for fabrications, and fabricate simple job using joining method.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r>
              <a:rPr lang="en-US" altLang="zh-CN" sz="1200" smtClean="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en-US" altLang="zh-CN" sz="1200" b="1" i="1" smtClean="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en-US" altLang="zh-CN" sz="1200" smtClean="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lang="en-US" sz="1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5" name="Title 10489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Resistance welding</a:t>
            </a:r>
          </a:p>
        </p:txBody>
      </p:sp>
      <p:sp>
        <p:nvSpPr>
          <p:cNvPr id="1048996" name="Content Placeholder 10489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In these process heat and pressure is applied on joint.</a:t>
            </a:r>
          </a:p>
          <a:p>
            <a:r>
              <a:rPr lang="en-US" sz="1600" dirty="0"/>
              <a:t>No additional filler or flux material required.</a:t>
            </a:r>
          </a:p>
          <a:p>
            <a:r>
              <a:rPr lang="en-US" sz="1600" dirty="0"/>
              <a:t>joint is obtained by means of electrical </a:t>
            </a:r>
            <a:r>
              <a:rPr lang="en-US" sz="1600" dirty="0" err="1"/>
              <a:t>resisitance</a:t>
            </a:r>
            <a:r>
              <a:rPr lang="en-US" sz="1600" dirty="0"/>
              <a:t>.</a:t>
            </a:r>
          </a:p>
          <a:p>
            <a:r>
              <a:rPr lang="en-US" sz="1600" dirty="0"/>
              <a:t>During process heavy current about 15000A is passed over joint with limited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area </a:t>
            </a:r>
            <a:r>
              <a:rPr lang="en-US" sz="1600" dirty="0"/>
              <a:t>for short time.</a:t>
            </a:r>
          </a:p>
          <a:p>
            <a:r>
              <a:rPr lang="en-US" sz="1600" dirty="0"/>
              <a:t>Heavy current heat joint up to plastic state.</a:t>
            </a:r>
          </a:p>
          <a:p>
            <a:r>
              <a:rPr lang="en-US" sz="1600" dirty="0"/>
              <a:t>due to high pressure metal get fused and forms joint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Heat generated  is given as bellow		H= CI2Rt</a:t>
            </a:r>
            <a:endParaRPr lang="en-US" sz="1600" dirty="0"/>
          </a:p>
          <a:p>
            <a:r>
              <a:rPr lang="en-US" sz="1600" dirty="0" smtClean="0"/>
              <a:t>It is classified as 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Spot Welding	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Seam Welding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Projection welding	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Upset Welding</a:t>
            </a:r>
            <a:endParaRPr lang="en-US" sz="1600" dirty="0"/>
          </a:p>
        </p:txBody>
      </p:sp>
      <p:sp>
        <p:nvSpPr>
          <p:cNvPr id="1048997" name="Footer Placeholder 1048996"/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Welding</a:t>
            </a:r>
            <a:endParaRPr lang="en-US" dirty="0"/>
          </a:p>
        </p:txBody>
      </p:sp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>
          <a:xfrm>
            <a:off x="609600" y="2209800"/>
            <a:ext cx="8305800" cy="3886200"/>
          </a:xfrm>
        </p:spPr>
        <p:txBody>
          <a:bodyPr/>
          <a:lstStyle/>
          <a:p>
            <a:r>
              <a:rPr lang="en-US" sz="1600" dirty="0" smtClean="0"/>
              <a:t>It is first type of resistance welding and widely used for  lap joint of thin metal sheet.</a:t>
            </a:r>
          </a:p>
          <a:p>
            <a:r>
              <a:rPr lang="en-US" sz="1600" dirty="0" smtClean="0"/>
              <a:t>It is consist of two electrodes in which bottom electrode is fixed and upper is used for    apply pressure.</a:t>
            </a:r>
          </a:p>
          <a:p>
            <a:r>
              <a:rPr lang="en-US" sz="1600" dirty="0" smtClean="0"/>
              <a:t>Sheets to be weld are kept in the two electrode .</a:t>
            </a:r>
          </a:p>
          <a:p>
            <a:r>
              <a:rPr lang="en-US" sz="1600" dirty="0" smtClean="0"/>
              <a:t>The pressure is applied over the sheets and current is passed though it so that they </a:t>
            </a:r>
          </a:p>
          <a:p>
            <a:pPr>
              <a:buNone/>
            </a:pPr>
            <a:r>
              <a:rPr lang="en-US" sz="1600" dirty="0" smtClean="0"/>
              <a:t>	get weld.</a:t>
            </a:r>
          </a:p>
          <a:p>
            <a:r>
              <a:rPr lang="en-US" sz="1600" dirty="0" smtClean="0"/>
              <a:t>Welding is done due to high current is passed through the metal plates which produce heat.</a:t>
            </a:r>
          </a:p>
          <a:p>
            <a:r>
              <a:rPr lang="en-US" sz="2000" dirty="0" smtClean="0"/>
              <a:t>Applications</a:t>
            </a:r>
          </a:p>
          <a:p>
            <a:r>
              <a:rPr lang="en-US" sz="1600" dirty="0" smtClean="0">
                <a:latin typeface="+mj-lt"/>
                <a:cs typeface="Times New Roman" pitchFamily="18" charset="0"/>
              </a:rPr>
              <a:t>For mass production.</a:t>
            </a:r>
          </a:p>
          <a:p>
            <a:r>
              <a:rPr lang="en-US" sz="1600" dirty="0" smtClean="0">
                <a:latin typeface="+mj-lt"/>
                <a:cs typeface="Times New Roman" pitchFamily="18" charset="0"/>
              </a:rPr>
              <a:t>For Ferrous and Non ferrous metals.</a:t>
            </a:r>
          </a:p>
          <a:p>
            <a:r>
              <a:rPr lang="en-US" sz="1600" dirty="0" smtClean="0"/>
              <a:t>Used to weld sheets of 10mm thick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4191000"/>
            <a:ext cx="4495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3962400"/>
            <a:ext cx="43434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 Welding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3886200"/>
          </a:xfrm>
        </p:spPr>
        <p:txBody>
          <a:bodyPr/>
          <a:lstStyle/>
          <a:p>
            <a:r>
              <a:rPr lang="en-US" sz="1600" dirty="0" smtClean="0"/>
              <a:t>It is used for special purpose </a:t>
            </a:r>
          </a:p>
          <a:p>
            <a:r>
              <a:rPr lang="en-US" sz="1600" dirty="0" smtClean="0"/>
              <a:t>In this process disk type electrodes are used.</a:t>
            </a:r>
          </a:p>
          <a:p>
            <a:r>
              <a:rPr lang="en-US" sz="1600" dirty="0" smtClean="0"/>
              <a:t>It is used to produce continuous type of welding between two sheets.</a:t>
            </a:r>
          </a:p>
          <a:p>
            <a:r>
              <a:rPr lang="en-US" sz="1600" dirty="0" smtClean="0"/>
              <a:t>Disk are made up of cupper and current is applied through it </a:t>
            </a:r>
          </a:p>
          <a:p>
            <a:r>
              <a:rPr lang="en-US" sz="1600" dirty="0" smtClean="0"/>
              <a:t>Current is applied in pulse form with proper time interval</a:t>
            </a:r>
          </a:p>
          <a:p>
            <a:r>
              <a:rPr lang="en-US" sz="1600" dirty="0" smtClean="0"/>
              <a:t>Disks are rotate continuously so that metal sheets moves forward.</a:t>
            </a:r>
          </a:p>
          <a:p>
            <a:r>
              <a:rPr lang="en-US" sz="1600" dirty="0" smtClean="0"/>
              <a:t>Current can be regulated by timer to produce continuous seam.</a:t>
            </a:r>
          </a:p>
          <a:p>
            <a:r>
              <a:rPr lang="en-US" sz="2000" dirty="0" smtClean="0"/>
              <a:t>Applications.</a:t>
            </a:r>
          </a:p>
          <a:p>
            <a:r>
              <a:rPr lang="en-US" sz="1600" dirty="0" smtClean="0"/>
              <a:t>For gas or water tight joints</a:t>
            </a:r>
          </a:p>
          <a:p>
            <a:r>
              <a:rPr lang="en-US" sz="1600" dirty="0" smtClean="0"/>
              <a:t>To manufacture seam welded pipes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Welding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It is modification of spot welding.</a:t>
            </a:r>
          </a:p>
          <a:p>
            <a:r>
              <a:rPr lang="en-US" sz="1600" dirty="0" smtClean="0"/>
              <a:t>In this type one of the sheet is provided with projections and other is plane.</a:t>
            </a:r>
          </a:p>
          <a:p>
            <a:r>
              <a:rPr lang="en-US" sz="1600" dirty="0" smtClean="0"/>
              <a:t>These projections are in circular form.</a:t>
            </a:r>
          </a:p>
          <a:p>
            <a:r>
              <a:rPr lang="en-US" sz="1600" dirty="0" smtClean="0"/>
              <a:t>There diameter is equal to thickness of plate.</a:t>
            </a:r>
          </a:p>
          <a:p>
            <a:r>
              <a:rPr lang="en-US" sz="1600" dirty="0" smtClean="0"/>
              <a:t>Current and pressure is get concentrated at projection areas during process.</a:t>
            </a:r>
          </a:p>
          <a:p>
            <a:r>
              <a:rPr lang="en-US" sz="1600" dirty="0" smtClean="0"/>
              <a:t>During this process sheets to welded  are kept between electrodes which made of cupper .</a:t>
            </a:r>
          </a:p>
          <a:p>
            <a:r>
              <a:rPr lang="en-US" sz="1600" dirty="0" smtClean="0"/>
              <a:t>Pressure is applied by upper </a:t>
            </a:r>
          </a:p>
          <a:p>
            <a:pPr>
              <a:buNone/>
            </a:pPr>
            <a:r>
              <a:rPr lang="en-US" sz="1600" dirty="0" smtClean="0"/>
              <a:t>	movable electrode  and lower </a:t>
            </a:r>
          </a:p>
          <a:p>
            <a:pPr>
              <a:buNone/>
            </a:pPr>
            <a:r>
              <a:rPr lang="en-US" sz="1600" dirty="0" smtClean="0"/>
              <a:t>	is fixed .</a:t>
            </a:r>
          </a:p>
          <a:p>
            <a:r>
              <a:rPr lang="en-US" sz="1600" dirty="0" smtClean="0"/>
              <a:t>By passing current these</a:t>
            </a:r>
          </a:p>
          <a:p>
            <a:pPr>
              <a:buNone/>
            </a:pPr>
            <a:r>
              <a:rPr lang="en-US" sz="1600" dirty="0" smtClean="0"/>
              <a:t>	 projections are get melted and </a:t>
            </a:r>
          </a:p>
          <a:p>
            <a:pPr>
              <a:buNone/>
            </a:pPr>
            <a:r>
              <a:rPr lang="en-US" sz="1600" smtClean="0"/>
              <a:t>	welding is done.</a:t>
            </a:r>
            <a:endParaRPr lang="en-US" sz="16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4191000"/>
            <a:ext cx="48768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76200" y="64770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For more detail contact </a:t>
            </a: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us</a:t>
            </a:r>
            <a:endParaRPr lang="en-IN" sz="2000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Welding</a:t>
            </a:r>
          </a:p>
        </p:txBody>
      </p:sp>
      <p:sp>
        <p:nvSpPr>
          <p:cNvPr id="1048603" name="Content Placeholder 104860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/>
              <a:t>Welding is metallurgical fusion process,where part to be joined by the application of heat and pressure.</a:t>
            </a:r>
          </a:p>
          <a:p>
            <a:pPr>
              <a:buFont typeface="Arial"/>
              <a:buChar char="•"/>
            </a:pPr>
            <a:r>
              <a:rPr lang="en-US" sz="1600"/>
              <a:t>It is used to join the two different parts.</a:t>
            </a:r>
          </a:p>
          <a:p>
            <a:pPr>
              <a:buFont typeface="Arial"/>
              <a:buChar char="•"/>
            </a:pPr>
            <a:r>
              <a:rPr lang="en-US" sz="1600"/>
              <a:t>It is commonly used in the industries.</a:t>
            </a:r>
          </a:p>
          <a:p>
            <a:pPr>
              <a:buFont typeface="Arial"/>
              <a:buChar char="•"/>
            </a:pPr>
            <a:r>
              <a:rPr lang="en-US" sz="2400"/>
              <a:t>Advantages.</a:t>
            </a:r>
            <a:endParaRPr lang="en-US" sz="1600"/>
          </a:p>
          <a:p>
            <a:pPr>
              <a:buFont typeface="Arial"/>
              <a:buChar char="•"/>
            </a:pPr>
            <a:r>
              <a:rPr lang="en-US" sz="1600"/>
              <a:t>It is used for repair work.</a:t>
            </a:r>
          </a:p>
          <a:p>
            <a:pPr>
              <a:buFont typeface="Arial"/>
              <a:buChar char="•"/>
            </a:pPr>
            <a:r>
              <a:rPr lang="en-US" sz="1600"/>
              <a:t>Strength of joint is good.</a:t>
            </a:r>
          </a:p>
          <a:p>
            <a:pPr>
              <a:buFont typeface="Arial"/>
              <a:buChar char="•"/>
            </a:pPr>
            <a:r>
              <a:rPr lang="en-US" sz="1600"/>
              <a:t>They have high corrosion resistance.</a:t>
            </a:r>
          </a:p>
          <a:p>
            <a:pPr>
              <a:buFont typeface="Arial"/>
              <a:buChar char="•"/>
            </a:pPr>
            <a:r>
              <a:rPr lang="en-US" sz="1600"/>
              <a:t>Welding is used for fluid tight joints.</a:t>
            </a:r>
          </a:p>
          <a:p>
            <a:pPr>
              <a:buFont typeface="Arial"/>
              <a:buChar char="•"/>
            </a:pPr>
            <a:r>
              <a:rPr lang="en-US" sz="1600"/>
              <a:t>Different types of joints can be done.</a:t>
            </a:r>
          </a:p>
          <a:p>
            <a:pPr>
              <a:buFont typeface="Arial"/>
              <a:buChar char="•"/>
            </a:pPr>
            <a:r>
              <a:rPr lang="en-US" sz="1600"/>
              <a:t>Welding is economical and cost efficient.</a:t>
            </a:r>
          </a:p>
          <a:p>
            <a:pPr>
              <a:buFont typeface="Arial"/>
              <a:buChar char="•"/>
            </a:pP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72200" cy="1447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200" b="0" i="0" u="none" baseline="0">
                <a:solidFill>
                  <a:srgbClr val="006699"/>
                </a:solidFill>
                <a:latin typeface="Arial" pitchFamily="34" charset="0"/>
                <a:sym typeface="Times New Roman" pitchFamily="18" charset="0"/>
              </a:defRPr>
            </a:lvl1pPr>
          </a:lstStyle>
          <a:p>
            <a:pPr lvl="0">
              <a:spcBef>
                <a:spcPts val="600"/>
              </a:spcBef>
            </a:pPr>
            <a:r>
              <a:rPr lang="en-US"/>
              <a:t>Two Categories of Welding Processes </a:t>
            </a:r>
          </a:p>
        </p:txBody>
      </p:sp>
      <p:sp>
        <p:nvSpPr>
          <p:cNvPr id="1048596" name="Text Placeholder 1048595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 i="0" u="none" baseline="0">
                <a:solidFill>
                  <a:schemeClr val="dk1"/>
                </a:solidFill>
                <a:latin typeface="Arial" pitchFamily="34" charset="0"/>
                <a:sym typeface="Times New Roman" pitchFamily="18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lang="en-US"/>
              <a:t>Fusion welding - coalescence is accomplished by melting the two parts to be joined, in some cases adding filler metal to the joint</a:t>
            </a:r>
          </a:p>
          <a:p>
            <a:pPr lvl="1">
              <a:lnSpc>
                <a:spcPct val="90000"/>
              </a:lnSpc>
            </a:pPr>
            <a:r>
              <a:rPr lang="en-US"/>
              <a:t>Examples: arc welding, resistance spot welding, oxyfuel gas welding</a:t>
            </a:r>
          </a:p>
          <a:p>
            <a:pPr lvl="0">
              <a:lnSpc>
                <a:spcPct val="90000"/>
              </a:lnSpc>
            </a:pPr>
            <a:r>
              <a:rPr lang="en-US"/>
              <a:t>Solid state welding - heat and/or pressure are used to achieve coalescence, but no melting of base metals occurs and no filler metal is added </a:t>
            </a:r>
          </a:p>
          <a:p>
            <a:pPr lvl="1">
              <a:lnSpc>
                <a:spcPct val="90000"/>
              </a:lnSpc>
            </a:pPr>
            <a:r>
              <a:rPr lang="en-US"/>
              <a:t>Examples: forge welding, diffusion welding, friction welding</a:t>
            </a:r>
          </a:p>
        </p:txBody>
      </p:sp>
      <p:sp>
        <p:nvSpPr>
          <p:cNvPr id="1048597" name="Footer Placeholder 1048596"/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400" b="0" i="0" u="none" baseline="0">
                <a:solidFill>
                  <a:schemeClr val="dk1"/>
                </a:solidFill>
                <a:latin typeface="Times New Roman" pitchFamily="18" charset="0"/>
                <a:sym typeface="Times New Roman" pitchFamily="18" charset="0"/>
              </a:defRPr>
            </a:lvl5pPr>
          </a:lstStyle>
          <a:p>
            <a:pPr lvl="0" algn="ctr"/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©2010 John Wiley &amp; Sons, Inc.  M P Groover, </a:t>
            </a:r>
            <a:r>
              <a:rPr lang="zh-CN" sz="1200" b="1" i="1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Fundamentals of Modern Manufacturing</a:t>
            </a:r>
            <a:r>
              <a:rPr lang="zh-CN" sz="1200">
                <a:solidFill>
                  <a:schemeClr val="folHlink"/>
                </a:solidFill>
                <a:latin typeface="Arial" pitchFamily="34" charset="0"/>
                <a:ea typeface="Arial" pitchFamily="34" charset="0"/>
              </a:rPr>
              <a:t> 4/e</a:t>
            </a:r>
          </a:p>
          <a:p>
            <a:pPr lvl="0" algn="ctr"/>
            <a:endParaRPr sz="1400">
              <a:latin typeface="Arial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Welding</a:t>
            </a:r>
          </a:p>
        </p:txBody>
      </p:sp>
      <p:sp>
        <p:nvSpPr>
          <p:cNvPr id="1048605" name="Content Placeholder 10486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Disadvantages.</a:t>
            </a:r>
          </a:p>
          <a:p>
            <a:pPr>
              <a:buFont typeface="Arial"/>
              <a:buChar char="•"/>
            </a:pPr>
            <a:r>
              <a:rPr lang="en-US" sz="1600"/>
              <a:t>It produce harmful radiations.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It produce internal stresses distortion and change in micro structure in welding region.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Previous badge preparation requires.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Require skilled operator.</a:t>
            </a:r>
            <a:endParaRPr lang="en-US"/>
          </a:p>
          <a:p>
            <a:pPr>
              <a:buFont typeface="Arial"/>
              <a:buChar char="•"/>
            </a:pPr>
            <a:r>
              <a:rPr lang="en-US" sz="2400"/>
              <a:t>Applications.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Automobile parts.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Aircraft and ship construction.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Machine frames.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Pipelines.</a:t>
            </a:r>
            <a:endParaRPr lang="en-US"/>
          </a:p>
          <a:p>
            <a:pPr>
              <a:buFont typeface="Arial"/>
              <a:buChar char="•"/>
            </a:pPr>
            <a:r>
              <a:rPr lang="en-US" sz="1600"/>
              <a:t>Tanks and vessels.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Welding classifications</a:t>
            </a:r>
          </a:p>
        </p:txBody>
      </p:sp>
      <p:sp>
        <p:nvSpPr>
          <p:cNvPr id="1048607" name="Content Placeholder 10486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 cstate="print">
            <a:grayscl/>
            <a:lum bright="16000" contrast="24000"/>
          </a:blip>
          <a:stretch>
            <a:fillRect/>
          </a:stretch>
        </p:blipFill>
        <p:spPr>
          <a:xfrm rot="16223749">
            <a:off x="2871981" y="1124164"/>
            <a:ext cx="3413063" cy="6390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Welding Classification</a:t>
            </a:r>
          </a:p>
        </p:txBody>
      </p:sp>
      <p:sp>
        <p:nvSpPr>
          <p:cNvPr id="1048609" name="Content Placeholder 104860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/>
              <a:t>Gas arc welding</a:t>
            </a:r>
            <a:r>
              <a:rPr lang="en-US" sz="1600"/>
              <a:t>.      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   Air acetylene welding.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Oxyacetylene welding.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Pressure gas welding.</a:t>
            </a:r>
          </a:p>
          <a:p>
            <a:pPr>
              <a:buFont typeface="Arial"/>
              <a:buChar char="•"/>
            </a:pPr>
            <a:r>
              <a:rPr lang="en-US" sz="2400"/>
              <a:t>Arc welding</a:t>
            </a:r>
            <a:r>
              <a:rPr lang="en-US" sz="160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Carbon arc welding.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Shielded metal arc welding.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TIG welding.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MIG welding.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Plasma arc welding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Welding classification</a:t>
            </a:r>
          </a:p>
        </p:txBody>
      </p:sp>
      <p:sp>
        <p:nvSpPr>
          <p:cNvPr id="1048611" name="Content Placeholder 10486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/>
              <a:t>Pressure welding process</a:t>
            </a:r>
            <a:endParaRPr lang="en-US" sz="1600"/>
          </a:p>
          <a:p>
            <a:pPr>
              <a:buFont typeface="Arial"/>
              <a:buChar char="•"/>
            </a:pPr>
            <a:r>
              <a:rPr lang="en-US" sz="1600"/>
              <a:t>Process requires both heat and pressure for joining. It does not require filler metal.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Spot welding.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Seam welding.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 sz="1600"/>
              <a:t>Projection welding.</a:t>
            </a:r>
            <a:endParaRPr lang="en-US"/>
          </a:p>
          <a:p>
            <a:pPr>
              <a:buFont typeface="Arial"/>
              <a:buChar char="•"/>
            </a:pPr>
            <a:r>
              <a:rPr lang="en-US" sz="2400"/>
              <a:t>Other fusion process.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Electron beam welding.</a:t>
            </a: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Laser beam welding.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Acetylene gas welding</a:t>
            </a:r>
          </a:p>
        </p:txBody>
      </p:sp>
      <p:sp>
        <p:nvSpPr>
          <p:cNvPr id="1048613" name="Content Placeholder 10486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In this process oxygen and acetylene gas is used for welding process.</a:t>
            </a:r>
            <a:endParaRPr lang="en-US"/>
          </a:p>
          <a:p>
            <a:r>
              <a:rPr lang="en-US" sz="1600"/>
              <a:t>It rises the temperature of metal above melting point.</a:t>
            </a:r>
            <a:endParaRPr lang="en-US"/>
          </a:p>
          <a:p>
            <a:r>
              <a:rPr lang="en-US" sz="1600"/>
              <a:t>Filler material is used for joining.</a:t>
            </a:r>
            <a:endParaRPr lang="en-US"/>
          </a:p>
          <a:p>
            <a:r>
              <a:rPr lang="en-US" sz="2000"/>
              <a:t>Operation</a:t>
            </a:r>
            <a:endParaRPr lang="en-US"/>
          </a:p>
          <a:p>
            <a:r>
              <a:rPr lang="en-US" sz="1600"/>
              <a:t>In this process oxygen and acetylene is used for the welding.</a:t>
            </a:r>
            <a:endParaRPr lang="en-US"/>
          </a:p>
          <a:p>
            <a:r>
              <a:rPr lang="en-US" sz="1600"/>
              <a:t>Oxygen supports the combustion and acetylene gas generate high temp.</a:t>
            </a:r>
            <a:endParaRPr lang="en-US"/>
          </a:p>
          <a:p>
            <a:r>
              <a:rPr lang="en-US" sz="1600"/>
              <a:t>Operation starts with placing the part togather which is to be join.</a:t>
            </a:r>
            <a:endParaRPr lang="en-US"/>
          </a:p>
          <a:p>
            <a:r>
              <a:rPr lang="en-US" sz="1600"/>
              <a:t>Oxiacetylene flame heat the metal temp produced is about 3200</a:t>
            </a:r>
            <a:r>
              <a:rPr lang="en-US" altLang="en-US" sz="1600"/>
              <a:t>°c.</a:t>
            </a:r>
            <a:endParaRPr lang="en-US"/>
          </a:p>
          <a:p>
            <a:r>
              <a:rPr lang="en-US" altLang="en-US" sz="1600"/>
              <a:t>Filler metal is added to the join which join the parts by melting it self.</a:t>
            </a:r>
            <a:endParaRPr lang="en-US"/>
          </a:p>
          <a:p>
            <a:r>
              <a:rPr lang="en-US" altLang="en-US" sz="1600"/>
              <a:t>filler material is copper coated steel, carbon steel.</a:t>
            </a:r>
            <a:endParaRPr lang="en-US"/>
          </a:p>
          <a:p>
            <a:r>
              <a:rPr lang="en-US" altLang="en-US" sz="1600"/>
              <a:t>chemical reaction at tip is as followed.</a:t>
            </a:r>
            <a:endParaRPr lang="en-US"/>
          </a:p>
          <a:p>
            <a:r>
              <a:rPr lang="en-US" altLang="en-US" sz="2000"/>
              <a:t>2C²H²+5O²→4CO²+2H²O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0000FF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4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CC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1515</Words>
  <Application>Microsoft Office PowerPoint</Application>
  <PresentationFormat>On-screen Show (4:3)</PresentationFormat>
  <Paragraphs>235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主题</vt:lpstr>
      <vt:lpstr>Chapter 4</vt:lpstr>
      <vt:lpstr>CO</vt:lpstr>
      <vt:lpstr>Welding</vt:lpstr>
      <vt:lpstr>Two Categories of Welding Processes </vt:lpstr>
      <vt:lpstr>Welding</vt:lpstr>
      <vt:lpstr>Welding classifications</vt:lpstr>
      <vt:lpstr>Welding Classification</vt:lpstr>
      <vt:lpstr>Welding classification</vt:lpstr>
      <vt:lpstr>Acetylene gas welding</vt:lpstr>
      <vt:lpstr>WELDING PROCESSES</vt:lpstr>
      <vt:lpstr>Types of flames</vt:lpstr>
      <vt:lpstr>Arc welding</vt:lpstr>
      <vt:lpstr>Carbon arc welding</vt:lpstr>
      <vt:lpstr>Shielded metal arc welding </vt:lpstr>
      <vt:lpstr>Tungsten inert gas welding(TIG)</vt:lpstr>
      <vt:lpstr>Metal inert gas welding (MIG)</vt:lpstr>
      <vt:lpstr>Slide 17</vt:lpstr>
      <vt:lpstr>Plasma arc welding</vt:lpstr>
      <vt:lpstr>Plasma arc welding</vt:lpstr>
      <vt:lpstr>Resistance welding</vt:lpstr>
      <vt:lpstr>Spot Welding</vt:lpstr>
      <vt:lpstr>Seam Welding</vt:lpstr>
      <vt:lpstr>Projection Welding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WELDING PROCESSES</dc:title>
  <dc:creator>Mikell P. Groover</dc:creator>
  <cp:lastModifiedBy>ADMIN</cp:lastModifiedBy>
  <cp:revision>9</cp:revision>
  <dcterms:created xsi:type="dcterms:W3CDTF">2001-11-20T00:01:15Z</dcterms:created>
  <dcterms:modified xsi:type="dcterms:W3CDTF">2017-05-30T13:53:23Z</dcterms:modified>
</cp:coreProperties>
</file>